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0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2.xml"/>
  <Override ContentType="application/vnd.openxmlformats-officedocument.theme+xml" PartName="/ppt/theme/theme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defaultTextStyle>
    <a:defPPr lvl="0"/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2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2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-1-1.png>
</file>

<file path=ppt/media/image-10-1.png>
</file>

<file path=ppt/media/image-2-1.png>
</file>

<file path=ppt/media/image-3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-1-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-10-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0" name="Google Shape;3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"/>
          <p:cNvSpPr/>
          <p:nvPr/>
        </p:nvSpPr>
        <p:spPr>
          <a:xfrm>
            <a:off x="864037" y="1845112"/>
            <a:ext cx="7416000" cy="19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97"/>
              <a:buFont typeface="Montserrat"/>
              <a:buNone/>
            </a:pPr>
            <a:r>
              <a:rPr b="1" i="0" lang="en-US" sz="6097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OSINT 2 Group Presentation</a:t>
            </a:r>
            <a:endParaRPr b="0" i="0" sz="609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1"/>
          <p:cNvSpPr/>
          <p:nvPr/>
        </p:nvSpPr>
        <p:spPr>
          <a:xfrm>
            <a:off x="864037" y="4151352"/>
            <a:ext cx="7416000" cy="11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4"/>
              <a:buFont typeface="Montserrat"/>
              <a:buNone/>
            </a:pPr>
            <a:r>
              <a:rPr b="1" i="0" lang="en-US" sz="3534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 Historical Analysis of Contract Workers from India to Suriname</a:t>
            </a:r>
            <a:endParaRPr b="0" i="0" sz="35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1"/>
          <p:cNvSpPr/>
          <p:nvPr/>
        </p:nvSpPr>
        <p:spPr>
          <a:xfrm>
            <a:off x="864025" y="6551373"/>
            <a:ext cx="74160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44"/>
              <a:buFont typeface="Source Sans Pro"/>
              <a:buNone/>
            </a:pPr>
            <a:r>
              <a:rPr b="0" i="0" lang="en-US" sz="1944" u="none" cap="none" strike="noStrike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Group 2: Vishal Mandal, Sanat Rajput, Anmol Bakshi, Nenavat Anil Kumar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8" name="Google Shape;3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"/>
          <p:cNvSpPr/>
          <p:nvPr/>
        </p:nvSpPr>
        <p:spPr>
          <a:xfrm>
            <a:off x="1185029" y="4363403"/>
            <a:ext cx="56112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18"/>
              <a:buFont typeface="Montserrat"/>
              <a:buNone/>
            </a:pPr>
            <a:r>
              <a:rPr b="1" i="0" lang="en-US" sz="4418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0" i="0" sz="44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1"/>
          <p:cNvSpPr/>
          <p:nvPr/>
        </p:nvSpPr>
        <p:spPr>
          <a:xfrm>
            <a:off x="1185029" y="5712738"/>
            <a:ext cx="555300" cy="555300"/>
          </a:xfrm>
          <a:prstGeom prst="roundRect">
            <a:avLst>
              <a:gd fmla="val 26670" name="adj"/>
            </a:avLst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1"/>
          <p:cNvSpPr/>
          <p:nvPr/>
        </p:nvSpPr>
        <p:spPr>
          <a:xfrm>
            <a:off x="1398389" y="5822037"/>
            <a:ext cx="128700" cy="3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51"/>
              <a:buFont typeface="Montserrat"/>
              <a:buNone/>
            </a:pPr>
            <a:r>
              <a:rPr b="1" i="0" lang="en-US" sz="2651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5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1"/>
          <p:cNvSpPr/>
          <p:nvPr/>
        </p:nvSpPr>
        <p:spPr>
          <a:xfrm>
            <a:off x="1987272" y="5712738"/>
            <a:ext cx="42105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9"/>
              <a:buFont typeface="Montserrat"/>
              <a:buNone/>
            </a:pPr>
            <a:r>
              <a:rPr b="1" i="0" lang="en-US" sz="2209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Thank you for your attention!</a:t>
            </a:r>
            <a:endParaRPr b="0" i="0" sz="220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1"/>
          <p:cNvSpPr/>
          <p:nvPr/>
        </p:nvSpPr>
        <p:spPr>
          <a:xfrm>
            <a:off x="1987275" y="6711330"/>
            <a:ext cx="11457900" cy="11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44"/>
              <a:buFont typeface="Source Sans Pro"/>
              <a:buNone/>
            </a:pPr>
            <a:r>
              <a:rPr b="0" i="0" lang="en-US" sz="1944" u="none" cap="none" strike="noStrike">
                <a:solidFill>
                  <a:srgbClr val="3D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 hope this presentation has provided a comprehensive historical analysis of the contract workers from India to Suriname.</a:t>
            </a:r>
            <a:endParaRPr b="0" i="0" sz="194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1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49472" y="599480"/>
            <a:ext cx="7617857" cy="12387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877"/>
              </a:lnSpc>
              <a:buNone/>
            </a:pPr>
            <a:r>
              <a:rPr lang="en-US" sz="3902" b="1" spc="-39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Overview of Purnwasi Bhujawan</a:t>
            </a:r>
            <a:endParaRPr lang="en-US" sz="3902" dirty="0"/>
          </a:p>
        </p:txBody>
      </p:sp>
      <p:sp>
        <p:nvSpPr>
          <p:cNvPr id="6" name="Shape 3"/>
          <p:cNvSpPr/>
          <p:nvPr/>
        </p:nvSpPr>
        <p:spPr>
          <a:xfrm>
            <a:off x="6249472" y="2165152"/>
            <a:ext cx="7617857" cy="1203365"/>
          </a:xfrm>
          <a:prstGeom prst="roundRect">
            <a:avLst>
              <a:gd name="adj" fmla="val 10871"/>
            </a:avLst>
          </a:prstGeom>
          <a:solidFill>
            <a:srgbClr val="EDEDED"/>
          </a:solidFill>
          <a:ln/>
        </p:spPr>
      </p:sp>
      <p:sp>
        <p:nvSpPr>
          <p:cNvPr id="7" name="Text 4"/>
          <p:cNvSpPr/>
          <p:nvPr/>
        </p:nvSpPr>
        <p:spPr>
          <a:xfrm>
            <a:off x="6467475" y="2383155"/>
            <a:ext cx="2477453" cy="309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951" b="1" spc="-20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Contract Number</a:t>
            </a:r>
            <a:endParaRPr lang="en-US" sz="1951" dirty="0"/>
          </a:p>
        </p:txBody>
      </p:sp>
      <p:sp>
        <p:nvSpPr>
          <p:cNvPr id="8" name="Text 5"/>
          <p:cNvSpPr/>
          <p:nvPr/>
        </p:nvSpPr>
        <p:spPr>
          <a:xfrm>
            <a:off x="6467475" y="2823567"/>
            <a:ext cx="7181850" cy="3269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5"/>
              </a:lnSpc>
              <a:buNone/>
            </a:pPr>
            <a:r>
              <a:rPr lang="en-US" sz="1717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QQ/766</a:t>
            </a:r>
            <a:endParaRPr lang="en-US" sz="1717" dirty="0"/>
          </a:p>
        </p:txBody>
      </p:sp>
      <p:sp>
        <p:nvSpPr>
          <p:cNvPr id="9" name="Shape 6"/>
          <p:cNvSpPr/>
          <p:nvPr/>
        </p:nvSpPr>
        <p:spPr>
          <a:xfrm>
            <a:off x="6249472" y="3586520"/>
            <a:ext cx="7617857" cy="1203365"/>
          </a:xfrm>
          <a:prstGeom prst="roundRect">
            <a:avLst>
              <a:gd name="adj" fmla="val 10871"/>
            </a:avLst>
          </a:prstGeom>
          <a:solidFill>
            <a:srgbClr val="EDEDED"/>
          </a:solidFill>
          <a:ln/>
        </p:spPr>
      </p:sp>
      <p:sp>
        <p:nvSpPr>
          <p:cNvPr id="10" name="Text 7"/>
          <p:cNvSpPr/>
          <p:nvPr/>
        </p:nvSpPr>
        <p:spPr>
          <a:xfrm>
            <a:off x="6467475" y="3804523"/>
            <a:ext cx="2477453" cy="309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951" b="1" spc="-20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</a:t>
            </a:r>
            <a:endParaRPr lang="en-US" sz="1951" dirty="0"/>
          </a:p>
        </p:txBody>
      </p:sp>
      <p:sp>
        <p:nvSpPr>
          <p:cNvPr id="11" name="Text 8"/>
          <p:cNvSpPr/>
          <p:nvPr/>
        </p:nvSpPr>
        <p:spPr>
          <a:xfrm>
            <a:off x="6467475" y="4244935"/>
            <a:ext cx="7181850" cy="3269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5"/>
              </a:lnSpc>
              <a:buNone/>
            </a:pPr>
            <a:r>
              <a:rPr lang="en-US" sz="1717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</a:t>
            </a:r>
            <a:endParaRPr lang="en-US" sz="1717" dirty="0"/>
          </a:p>
        </p:txBody>
      </p:sp>
      <p:sp>
        <p:nvSpPr>
          <p:cNvPr id="12" name="Shape 9"/>
          <p:cNvSpPr/>
          <p:nvPr/>
        </p:nvSpPr>
        <p:spPr>
          <a:xfrm>
            <a:off x="6249472" y="5007888"/>
            <a:ext cx="7617857" cy="1203365"/>
          </a:xfrm>
          <a:prstGeom prst="roundRect">
            <a:avLst>
              <a:gd name="adj" fmla="val 10871"/>
            </a:avLst>
          </a:prstGeom>
          <a:solidFill>
            <a:srgbClr val="EDEDED"/>
          </a:solidFill>
          <a:ln/>
        </p:spPr>
      </p:sp>
      <p:sp>
        <p:nvSpPr>
          <p:cNvPr id="13" name="Text 10"/>
          <p:cNvSpPr/>
          <p:nvPr/>
        </p:nvSpPr>
        <p:spPr>
          <a:xfrm>
            <a:off x="6467475" y="5225891"/>
            <a:ext cx="2477453" cy="309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951" b="1" spc="-20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Religion/Caste</a:t>
            </a:r>
            <a:endParaRPr lang="en-US" sz="1951" dirty="0"/>
          </a:p>
        </p:txBody>
      </p:sp>
      <p:sp>
        <p:nvSpPr>
          <p:cNvPr id="14" name="Text 11"/>
          <p:cNvSpPr/>
          <p:nvPr/>
        </p:nvSpPr>
        <p:spPr>
          <a:xfrm>
            <a:off x="6467475" y="5666303"/>
            <a:ext cx="7181850" cy="3269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5"/>
              </a:lnSpc>
              <a:buNone/>
            </a:pPr>
            <a:r>
              <a:rPr lang="en-US" sz="1717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Ahir</a:t>
            </a:r>
            <a:endParaRPr lang="en-US" sz="1717" dirty="0"/>
          </a:p>
        </p:txBody>
      </p:sp>
      <p:sp>
        <p:nvSpPr>
          <p:cNvPr id="15" name="Shape 12"/>
          <p:cNvSpPr/>
          <p:nvPr/>
        </p:nvSpPr>
        <p:spPr>
          <a:xfrm>
            <a:off x="6249472" y="6429256"/>
            <a:ext cx="7617857" cy="1203365"/>
          </a:xfrm>
          <a:prstGeom prst="roundRect">
            <a:avLst>
              <a:gd name="adj" fmla="val 10871"/>
            </a:avLst>
          </a:prstGeom>
          <a:solidFill>
            <a:srgbClr val="EDEDED"/>
          </a:solidFill>
          <a:ln/>
        </p:spPr>
      </p:sp>
      <p:sp>
        <p:nvSpPr>
          <p:cNvPr id="16" name="Text 13"/>
          <p:cNvSpPr/>
          <p:nvPr/>
        </p:nvSpPr>
        <p:spPr>
          <a:xfrm>
            <a:off x="6467475" y="6647259"/>
            <a:ext cx="2477453" cy="309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38"/>
              </a:lnSpc>
              <a:buNone/>
            </a:pPr>
            <a:r>
              <a:rPr lang="en-US" sz="1951" b="1" spc="-20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Birthplace</a:t>
            </a:r>
            <a:endParaRPr lang="en-US" sz="1951" dirty="0"/>
          </a:p>
        </p:txBody>
      </p:sp>
      <p:sp>
        <p:nvSpPr>
          <p:cNvPr id="17" name="Text 14"/>
          <p:cNvSpPr/>
          <p:nvPr/>
        </p:nvSpPr>
        <p:spPr>
          <a:xfrm>
            <a:off x="6467475" y="7087672"/>
            <a:ext cx="7181850" cy="3269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75"/>
              </a:lnSpc>
              <a:buNone/>
            </a:pPr>
            <a:r>
              <a:rPr lang="en-US" sz="1717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British India, District: Gonakhpore, Village: Rasnepur</a:t>
            </a:r>
            <a:endParaRPr lang="en-US" sz="171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937260"/>
            <a:ext cx="7415927" cy="14027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23"/>
              </a:lnSpc>
              <a:buNone/>
            </a:pPr>
            <a:r>
              <a:rPr lang="en-US" sz="4418" b="1" spc="-44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Purnwasi Bhujawan's Voyage</a:t>
            </a:r>
            <a:endParaRPr lang="en-US" sz="4418" dirty="0"/>
          </a:p>
        </p:txBody>
      </p:sp>
      <p:sp>
        <p:nvSpPr>
          <p:cNvPr id="6" name="Shape 3"/>
          <p:cNvSpPr/>
          <p:nvPr/>
        </p:nvSpPr>
        <p:spPr>
          <a:xfrm>
            <a:off x="1209675" y="2710339"/>
            <a:ext cx="49292" cy="4582001"/>
          </a:xfrm>
          <a:prstGeom prst="rect">
            <a:avLst/>
          </a:prstGeom>
          <a:solidFill>
            <a:srgbClr val="CACACD"/>
          </a:solidFill>
          <a:ln/>
        </p:spPr>
      </p:sp>
      <p:sp>
        <p:nvSpPr>
          <p:cNvPr id="7" name="Shape 4"/>
          <p:cNvSpPr/>
          <p:nvPr/>
        </p:nvSpPr>
        <p:spPr>
          <a:xfrm>
            <a:off x="1512034" y="3241000"/>
            <a:ext cx="864037" cy="49292"/>
          </a:xfrm>
          <a:prstGeom prst="rect">
            <a:avLst/>
          </a:prstGeom>
          <a:solidFill>
            <a:srgbClr val="CACACD"/>
          </a:solidFill>
          <a:ln/>
        </p:spPr>
      </p:sp>
      <p:sp>
        <p:nvSpPr>
          <p:cNvPr id="8" name="Shape 5"/>
          <p:cNvSpPr/>
          <p:nvPr/>
        </p:nvSpPr>
        <p:spPr>
          <a:xfrm>
            <a:off x="956608" y="2987993"/>
            <a:ext cx="555427" cy="555427"/>
          </a:xfrm>
          <a:prstGeom prst="roundRect">
            <a:avLst>
              <a:gd name="adj" fmla="val 26670"/>
            </a:avLst>
          </a:prstGeom>
          <a:solidFill>
            <a:srgbClr val="EDEDED"/>
          </a:solidFill>
          <a:ln/>
        </p:spPr>
      </p:sp>
      <p:sp>
        <p:nvSpPr>
          <p:cNvPr id="9" name="Text 6"/>
          <p:cNvSpPr/>
          <p:nvPr/>
        </p:nvSpPr>
        <p:spPr>
          <a:xfrm>
            <a:off x="1169968" y="3097292"/>
            <a:ext cx="128588" cy="336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51"/>
              </a:lnSpc>
              <a:buNone/>
            </a:pPr>
            <a:r>
              <a:rPr lang="en-US" sz="2651" b="1" spc="-27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1" dirty="0"/>
          </a:p>
        </p:txBody>
      </p:sp>
      <p:sp>
        <p:nvSpPr>
          <p:cNvPr id="10" name="Text 7"/>
          <p:cNvSpPr/>
          <p:nvPr/>
        </p:nvSpPr>
        <p:spPr>
          <a:xfrm>
            <a:off x="2592110" y="2957155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Ship Name</a:t>
            </a:r>
            <a:endParaRPr lang="en-US" sz="2209" dirty="0"/>
          </a:p>
        </p:txBody>
      </p:sp>
      <p:sp>
        <p:nvSpPr>
          <p:cNvPr id="11" name="Text 8"/>
          <p:cNvSpPr/>
          <p:nvPr/>
        </p:nvSpPr>
        <p:spPr>
          <a:xfrm>
            <a:off x="2592110" y="3455908"/>
            <a:ext cx="568785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English SS. Sutlej III</a:t>
            </a:r>
            <a:endParaRPr lang="en-US" sz="1944" dirty="0"/>
          </a:p>
        </p:txBody>
      </p:sp>
      <p:sp>
        <p:nvSpPr>
          <p:cNvPr id="12" name="Shape 9"/>
          <p:cNvSpPr/>
          <p:nvPr/>
        </p:nvSpPr>
        <p:spPr>
          <a:xfrm>
            <a:off x="1512034" y="4850606"/>
            <a:ext cx="864037" cy="49292"/>
          </a:xfrm>
          <a:prstGeom prst="rect">
            <a:avLst/>
          </a:prstGeom>
          <a:solidFill>
            <a:srgbClr val="CACACD"/>
          </a:solidFill>
          <a:ln/>
        </p:spPr>
      </p:sp>
      <p:sp>
        <p:nvSpPr>
          <p:cNvPr id="13" name="Shape 10"/>
          <p:cNvSpPr/>
          <p:nvPr/>
        </p:nvSpPr>
        <p:spPr>
          <a:xfrm>
            <a:off x="956608" y="4597598"/>
            <a:ext cx="555427" cy="555427"/>
          </a:xfrm>
          <a:prstGeom prst="roundRect">
            <a:avLst>
              <a:gd name="adj" fmla="val 26670"/>
            </a:avLst>
          </a:prstGeom>
          <a:solidFill>
            <a:srgbClr val="EDEDED"/>
          </a:solidFill>
          <a:ln/>
        </p:spPr>
      </p:sp>
      <p:sp>
        <p:nvSpPr>
          <p:cNvPr id="14" name="Text 11"/>
          <p:cNvSpPr/>
          <p:nvPr/>
        </p:nvSpPr>
        <p:spPr>
          <a:xfrm>
            <a:off x="1136630" y="4706898"/>
            <a:ext cx="195263" cy="336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51"/>
              </a:lnSpc>
              <a:buNone/>
            </a:pPr>
            <a:r>
              <a:rPr lang="en-US" sz="2651" b="1" spc="-27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1" dirty="0"/>
          </a:p>
        </p:txBody>
      </p:sp>
      <p:sp>
        <p:nvSpPr>
          <p:cNvPr id="15" name="Text 12"/>
          <p:cNvSpPr/>
          <p:nvPr/>
        </p:nvSpPr>
        <p:spPr>
          <a:xfrm>
            <a:off x="2592110" y="4566761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Departure Point</a:t>
            </a:r>
            <a:endParaRPr lang="en-US" sz="2209" dirty="0"/>
          </a:p>
        </p:txBody>
      </p:sp>
      <p:sp>
        <p:nvSpPr>
          <p:cNvPr id="16" name="Text 13"/>
          <p:cNvSpPr/>
          <p:nvPr/>
        </p:nvSpPr>
        <p:spPr>
          <a:xfrm>
            <a:off x="2592110" y="5065514"/>
            <a:ext cx="568785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Calcutta</a:t>
            </a:r>
            <a:endParaRPr lang="en-US" sz="1944" dirty="0"/>
          </a:p>
        </p:txBody>
      </p:sp>
      <p:sp>
        <p:nvSpPr>
          <p:cNvPr id="17" name="Shape 14"/>
          <p:cNvSpPr/>
          <p:nvPr/>
        </p:nvSpPr>
        <p:spPr>
          <a:xfrm>
            <a:off x="1512034" y="6460212"/>
            <a:ext cx="864037" cy="49292"/>
          </a:xfrm>
          <a:prstGeom prst="rect">
            <a:avLst/>
          </a:prstGeom>
          <a:solidFill>
            <a:srgbClr val="CACACD"/>
          </a:solidFill>
          <a:ln/>
        </p:spPr>
      </p:sp>
      <p:sp>
        <p:nvSpPr>
          <p:cNvPr id="18" name="Shape 15"/>
          <p:cNvSpPr/>
          <p:nvPr/>
        </p:nvSpPr>
        <p:spPr>
          <a:xfrm>
            <a:off x="956608" y="6207204"/>
            <a:ext cx="555427" cy="555427"/>
          </a:xfrm>
          <a:prstGeom prst="roundRect">
            <a:avLst>
              <a:gd name="adj" fmla="val 26670"/>
            </a:avLst>
          </a:prstGeom>
          <a:solidFill>
            <a:srgbClr val="EDEDED"/>
          </a:solidFill>
          <a:ln/>
        </p:spPr>
      </p:sp>
      <p:sp>
        <p:nvSpPr>
          <p:cNvPr id="19" name="Text 16"/>
          <p:cNvSpPr/>
          <p:nvPr/>
        </p:nvSpPr>
        <p:spPr>
          <a:xfrm>
            <a:off x="1136273" y="6316504"/>
            <a:ext cx="195977" cy="336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51"/>
              </a:lnSpc>
              <a:buNone/>
            </a:pPr>
            <a:r>
              <a:rPr lang="en-US" sz="2651" b="1" spc="-27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1" dirty="0"/>
          </a:p>
        </p:txBody>
      </p:sp>
      <p:sp>
        <p:nvSpPr>
          <p:cNvPr id="20" name="Text 17"/>
          <p:cNvSpPr/>
          <p:nvPr/>
        </p:nvSpPr>
        <p:spPr>
          <a:xfrm>
            <a:off x="2592110" y="6176367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Departure Date</a:t>
            </a:r>
            <a:endParaRPr lang="en-US" sz="2209" dirty="0"/>
          </a:p>
        </p:txBody>
      </p:sp>
      <p:sp>
        <p:nvSpPr>
          <p:cNvPr id="21" name="Text 18"/>
          <p:cNvSpPr/>
          <p:nvPr/>
        </p:nvSpPr>
        <p:spPr>
          <a:xfrm>
            <a:off x="2592110" y="6675120"/>
            <a:ext cx="568785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25-11-1914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185029" y="1309926"/>
            <a:ext cx="12260223" cy="14027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23"/>
              </a:lnSpc>
              <a:buNone/>
            </a:pPr>
            <a:r>
              <a:rPr lang="en-US" sz="4418" b="1" spc="-44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Work and Contract Details of Purnwasi Bhujawan</a:t>
            </a:r>
            <a:endParaRPr lang="en-US" sz="4418" dirty="0"/>
          </a:p>
        </p:txBody>
      </p:sp>
      <p:sp>
        <p:nvSpPr>
          <p:cNvPr id="5" name="Shape 3"/>
          <p:cNvSpPr/>
          <p:nvPr/>
        </p:nvSpPr>
        <p:spPr>
          <a:xfrm>
            <a:off x="1185029" y="3206472"/>
            <a:ext cx="3922157" cy="1733193"/>
          </a:xfrm>
          <a:prstGeom prst="roundRect">
            <a:avLst>
              <a:gd name="adj" fmla="val 8547"/>
            </a:avLst>
          </a:prstGeom>
          <a:solidFill>
            <a:srgbClr val="EDEDED"/>
          </a:solidFill>
          <a:ln/>
        </p:spPr>
      </p:sp>
      <p:sp>
        <p:nvSpPr>
          <p:cNvPr id="6" name="Text 4"/>
          <p:cNvSpPr/>
          <p:nvPr/>
        </p:nvSpPr>
        <p:spPr>
          <a:xfrm>
            <a:off x="1431846" y="3453289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Planter</a:t>
            </a:r>
            <a:endParaRPr lang="en-US" sz="2209" dirty="0"/>
          </a:p>
        </p:txBody>
      </p:sp>
      <p:sp>
        <p:nvSpPr>
          <p:cNvPr id="7" name="Text 5"/>
          <p:cNvSpPr/>
          <p:nvPr/>
        </p:nvSpPr>
        <p:spPr>
          <a:xfrm>
            <a:off x="1431846" y="3952042"/>
            <a:ext cx="3428524" cy="7408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M.Welle, Agent of Ned.Han.Mij, Delegate of Sur.Cult.Mij</a:t>
            </a:r>
            <a:endParaRPr lang="en-US" sz="1944" dirty="0"/>
          </a:p>
        </p:txBody>
      </p:sp>
      <p:sp>
        <p:nvSpPr>
          <p:cNvPr id="8" name="Shape 6"/>
          <p:cNvSpPr/>
          <p:nvPr/>
        </p:nvSpPr>
        <p:spPr>
          <a:xfrm>
            <a:off x="5354003" y="3206472"/>
            <a:ext cx="3922157" cy="1733193"/>
          </a:xfrm>
          <a:prstGeom prst="roundRect">
            <a:avLst>
              <a:gd name="adj" fmla="val 8547"/>
            </a:avLst>
          </a:prstGeom>
          <a:solidFill>
            <a:srgbClr val="EDEDED"/>
          </a:solidFill>
          <a:ln/>
        </p:spPr>
      </p:sp>
      <p:sp>
        <p:nvSpPr>
          <p:cNvPr id="9" name="Text 7"/>
          <p:cNvSpPr/>
          <p:nvPr/>
        </p:nvSpPr>
        <p:spPr>
          <a:xfrm>
            <a:off x="5600819" y="3453289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Plantation</a:t>
            </a:r>
            <a:endParaRPr lang="en-US" sz="2209" dirty="0"/>
          </a:p>
        </p:txBody>
      </p:sp>
      <p:sp>
        <p:nvSpPr>
          <p:cNvPr id="10" name="Text 8"/>
          <p:cNvSpPr/>
          <p:nvPr/>
        </p:nvSpPr>
        <p:spPr>
          <a:xfrm>
            <a:off x="5600819" y="3952042"/>
            <a:ext cx="342852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Pl. Peperpot</a:t>
            </a:r>
            <a:endParaRPr lang="en-US" sz="1944" dirty="0"/>
          </a:p>
        </p:txBody>
      </p:sp>
      <p:sp>
        <p:nvSpPr>
          <p:cNvPr id="11" name="Shape 9"/>
          <p:cNvSpPr/>
          <p:nvPr/>
        </p:nvSpPr>
        <p:spPr>
          <a:xfrm>
            <a:off x="9522976" y="3206472"/>
            <a:ext cx="3922157" cy="1733193"/>
          </a:xfrm>
          <a:prstGeom prst="roundRect">
            <a:avLst>
              <a:gd name="adj" fmla="val 8547"/>
            </a:avLst>
          </a:prstGeom>
          <a:solidFill>
            <a:srgbClr val="EDEDED"/>
          </a:solidFill>
          <a:ln/>
        </p:spPr>
      </p:sp>
      <p:sp>
        <p:nvSpPr>
          <p:cNvPr id="12" name="Text 10"/>
          <p:cNvSpPr/>
          <p:nvPr/>
        </p:nvSpPr>
        <p:spPr>
          <a:xfrm>
            <a:off x="9769793" y="3453289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Contract Start Date</a:t>
            </a:r>
            <a:endParaRPr lang="en-US" sz="2209" dirty="0"/>
          </a:p>
        </p:txBody>
      </p:sp>
      <p:sp>
        <p:nvSpPr>
          <p:cNvPr id="13" name="Text 11"/>
          <p:cNvSpPr/>
          <p:nvPr/>
        </p:nvSpPr>
        <p:spPr>
          <a:xfrm>
            <a:off x="9769793" y="3952042"/>
            <a:ext cx="342852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7-1-1914</a:t>
            </a:r>
            <a:endParaRPr lang="en-US" sz="1944" dirty="0"/>
          </a:p>
        </p:txBody>
      </p:sp>
      <p:sp>
        <p:nvSpPr>
          <p:cNvPr id="14" name="Shape 12"/>
          <p:cNvSpPr/>
          <p:nvPr/>
        </p:nvSpPr>
        <p:spPr>
          <a:xfrm>
            <a:off x="1185029" y="5186482"/>
            <a:ext cx="6006703" cy="1733193"/>
          </a:xfrm>
          <a:prstGeom prst="roundRect">
            <a:avLst>
              <a:gd name="adj" fmla="val 8547"/>
            </a:avLst>
          </a:prstGeom>
          <a:solidFill>
            <a:srgbClr val="EDEDED"/>
          </a:solidFill>
          <a:ln/>
        </p:spPr>
      </p:sp>
      <p:sp>
        <p:nvSpPr>
          <p:cNvPr id="15" name="Text 13"/>
          <p:cNvSpPr/>
          <p:nvPr/>
        </p:nvSpPr>
        <p:spPr>
          <a:xfrm>
            <a:off x="1431846" y="5433298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Contract End Date</a:t>
            </a:r>
            <a:endParaRPr lang="en-US" sz="2209" dirty="0"/>
          </a:p>
        </p:txBody>
      </p:sp>
      <p:sp>
        <p:nvSpPr>
          <p:cNvPr id="16" name="Text 14"/>
          <p:cNvSpPr/>
          <p:nvPr/>
        </p:nvSpPr>
        <p:spPr>
          <a:xfrm>
            <a:off x="1431846" y="5932051"/>
            <a:ext cx="5513070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7-1-1919</a:t>
            </a:r>
            <a:endParaRPr lang="en-US" sz="1944" dirty="0"/>
          </a:p>
        </p:txBody>
      </p:sp>
      <p:sp>
        <p:nvSpPr>
          <p:cNvPr id="17" name="Shape 15"/>
          <p:cNvSpPr/>
          <p:nvPr/>
        </p:nvSpPr>
        <p:spPr>
          <a:xfrm>
            <a:off x="7438549" y="5186482"/>
            <a:ext cx="6006703" cy="1733193"/>
          </a:xfrm>
          <a:prstGeom prst="roundRect">
            <a:avLst>
              <a:gd name="adj" fmla="val 8547"/>
            </a:avLst>
          </a:prstGeom>
          <a:solidFill>
            <a:srgbClr val="EDEDED"/>
          </a:solidFill>
          <a:ln/>
        </p:spPr>
      </p:sp>
      <p:sp>
        <p:nvSpPr>
          <p:cNvPr id="18" name="Text 16"/>
          <p:cNvSpPr/>
          <p:nvPr/>
        </p:nvSpPr>
        <p:spPr>
          <a:xfrm>
            <a:off x="7685365" y="5433298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Memo</a:t>
            </a:r>
            <a:endParaRPr lang="en-US" sz="2209" dirty="0"/>
          </a:p>
        </p:txBody>
      </p:sp>
      <p:sp>
        <p:nvSpPr>
          <p:cNvPr id="19" name="Text 17"/>
          <p:cNvSpPr/>
          <p:nvPr/>
        </p:nvSpPr>
        <p:spPr>
          <a:xfrm>
            <a:off x="7685365" y="5932051"/>
            <a:ext cx="5513070" cy="7408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Changed name to Ramroep Boejhawan on Jan 16, 1954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185029" y="1109901"/>
            <a:ext cx="12260223" cy="14027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23"/>
              </a:lnSpc>
              <a:buNone/>
            </a:pPr>
            <a:r>
              <a:rPr lang="en-US" sz="4418" b="1" spc="-44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Family Overview - Mother Pabitar Mahrajia</a:t>
            </a:r>
            <a:endParaRPr lang="en-US" sz="4418" dirty="0"/>
          </a:p>
        </p:txBody>
      </p:sp>
      <p:sp>
        <p:nvSpPr>
          <p:cNvPr id="5" name="Text 3"/>
          <p:cNvSpPr/>
          <p:nvPr/>
        </p:nvSpPr>
        <p:spPr>
          <a:xfrm>
            <a:off x="1185029" y="3129796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Contract Number</a:t>
            </a:r>
            <a:endParaRPr lang="en-US" sz="2209" dirty="0"/>
          </a:p>
        </p:txBody>
      </p:sp>
      <p:sp>
        <p:nvSpPr>
          <p:cNvPr id="6" name="Text 4"/>
          <p:cNvSpPr/>
          <p:nvPr/>
        </p:nvSpPr>
        <p:spPr>
          <a:xfrm>
            <a:off x="1185029" y="3727252"/>
            <a:ext cx="3684746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QQ/764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1185029" y="4344472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First Name</a:t>
            </a:r>
            <a:endParaRPr lang="en-US" sz="2209" dirty="0"/>
          </a:p>
        </p:txBody>
      </p:sp>
      <p:sp>
        <p:nvSpPr>
          <p:cNvPr id="8" name="Text 6"/>
          <p:cNvSpPr/>
          <p:nvPr/>
        </p:nvSpPr>
        <p:spPr>
          <a:xfrm>
            <a:off x="1185029" y="4941927"/>
            <a:ext cx="3684746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Pabitar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1185029" y="5559147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</a:t>
            </a:r>
            <a:endParaRPr lang="en-US" sz="2209" dirty="0"/>
          </a:p>
        </p:txBody>
      </p:sp>
      <p:sp>
        <p:nvSpPr>
          <p:cNvPr id="10" name="Text 8"/>
          <p:cNvSpPr/>
          <p:nvPr/>
        </p:nvSpPr>
        <p:spPr>
          <a:xfrm>
            <a:off x="1185029" y="6156603"/>
            <a:ext cx="3684746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25</a:t>
            </a:r>
            <a:endParaRPr lang="en-US" sz="1944" dirty="0"/>
          </a:p>
        </p:txBody>
      </p:sp>
      <p:sp>
        <p:nvSpPr>
          <p:cNvPr id="11" name="Text 9"/>
          <p:cNvSpPr/>
          <p:nvPr/>
        </p:nvSpPr>
        <p:spPr>
          <a:xfrm>
            <a:off x="5479613" y="3129796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Religion/Caste</a:t>
            </a:r>
            <a:endParaRPr lang="en-US" sz="2209" dirty="0"/>
          </a:p>
        </p:txBody>
      </p:sp>
      <p:sp>
        <p:nvSpPr>
          <p:cNvPr id="12" name="Text 10"/>
          <p:cNvSpPr/>
          <p:nvPr/>
        </p:nvSpPr>
        <p:spPr>
          <a:xfrm>
            <a:off x="5479613" y="3727252"/>
            <a:ext cx="3684746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Ahirin</a:t>
            </a:r>
            <a:endParaRPr lang="en-US" sz="1944" dirty="0"/>
          </a:p>
        </p:txBody>
      </p:sp>
      <p:sp>
        <p:nvSpPr>
          <p:cNvPr id="13" name="Text 11"/>
          <p:cNvSpPr/>
          <p:nvPr/>
        </p:nvSpPr>
        <p:spPr>
          <a:xfrm>
            <a:off x="5479613" y="4344472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Birthplace</a:t>
            </a:r>
            <a:endParaRPr lang="en-US" sz="2209" dirty="0"/>
          </a:p>
        </p:txBody>
      </p:sp>
      <p:sp>
        <p:nvSpPr>
          <p:cNvPr id="14" name="Text 12"/>
          <p:cNvSpPr/>
          <p:nvPr/>
        </p:nvSpPr>
        <p:spPr>
          <a:xfrm>
            <a:off x="5479613" y="4941927"/>
            <a:ext cx="3684746" cy="7408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British India, District: Gonakhpore, Village: Kochiha</a:t>
            </a:r>
            <a:endParaRPr lang="en-US" sz="1944" dirty="0"/>
          </a:p>
        </p:txBody>
      </p:sp>
      <p:sp>
        <p:nvSpPr>
          <p:cNvPr id="15" name="Text 13"/>
          <p:cNvSpPr/>
          <p:nvPr/>
        </p:nvSpPr>
        <p:spPr>
          <a:xfrm>
            <a:off x="5479613" y="5929551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Contract Dates</a:t>
            </a:r>
            <a:endParaRPr lang="en-US" sz="2209" dirty="0"/>
          </a:p>
        </p:txBody>
      </p:sp>
      <p:sp>
        <p:nvSpPr>
          <p:cNvPr id="16" name="Text 14"/>
          <p:cNvSpPr/>
          <p:nvPr/>
        </p:nvSpPr>
        <p:spPr>
          <a:xfrm>
            <a:off x="5479613" y="6527006"/>
            <a:ext cx="3684746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7-1-1914 to 7-8-1921</a:t>
            </a:r>
            <a:endParaRPr lang="en-US" sz="1944" dirty="0"/>
          </a:p>
        </p:txBody>
      </p:sp>
      <p:sp>
        <p:nvSpPr>
          <p:cNvPr id="17" name="Text 15"/>
          <p:cNvSpPr/>
          <p:nvPr/>
        </p:nvSpPr>
        <p:spPr>
          <a:xfrm>
            <a:off x="9774198" y="3129796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Memo</a:t>
            </a:r>
            <a:endParaRPr lang="en-US" sz="2209" dirty="0"/>
          </a:p>
        </p:txBody>
      </p:sp>
      <p:sp>
        <p:nvSpPr>
          <p:cNvPr id="18" name="Text 16"/>
          <p:cNvSpPr/>
          <p:nvPr/>
        </p:nvSpPr>
        <p:spPr>
          <a:xfrm>
            <a:off x="9774198" y="3727252"/>
            <a:ext cx="3684746" cy="7408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Insanity and children outsourced for care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185029" y="690324"/>
            <a:ext cx="12260223" cy="14027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23"/>
              </a:lnSpc>
              <a:buNone/>
            </a:pPr>
            <a:r>
              <a:rPr lang="en-US" sz="4418" b="1" spc="-44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Family Overview - Brother Saroan Purnwasi</a:t>
            </a:r>
            <a:endParaRPr lang="en-US" sz="4418" dirty="0"/>
          </a:p>
        </p:txBody>
      </p:sp>
      <p:sp>
        <p:nvSpPr>
          <p:cNvPr id="5" name="Shape 3"/>
          <p:cNvSpPr/>
          <p:nvPr/>
        </p:nvSpPr>
        <p:spPr>
          <a:xfrm>
            <a:off x="1185029" y="2586871"/>
            <a:ext cx="3922157" cy="1362789"/>
          </a:xfrm>
          <a:prstGeom prst="roundRect">
            <a:avLst>
              <a:gd name="adj" fmla="val 10870"/>
            </a:avLst>
          </a:prstGeom>
          <a:solidFill>
            <a:srgbClr val="EDEDED"/>
          </a:solidFill>
          <a:ln/>
        </p:spPr>
      </p:sp>
      <p:sp>
        <p:nvSpPr>
          <p:cNvPr id="6" name="Text 4"/>
          <p:cNvSpPr/>
          <p:nvPr/>
        </p:nvSpPr>
        <p:spPr>
          <a:xfrm>
            <a:off x="1431846" y="2833688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Contract Number</a:t>
            </a:r>
            <a:endParaRPr lang="en-US" sz="2209" dirty="0"/>
          </a:p>
        </p:txBody>
      </p:sp>
      <p:sp>
        <p:nvSpPr>
          <p:cNvPr id="7" name="Text 5"/>
          <p:cNvSpPr/>
          <p:nvPr/>
        </p:nvSpPr>
        <p:spPr>
          <a:xfrm>
            <a:off x="1431846" y="3332440"/>
            <a:ext cx="342852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QQ/765</a:t>
            </a:r>
            <a:endParaRPr lang="en-US" sz="1944" dirty="0"/>
          </a:p>
        </p:txBody>
      </p:sp>
      <p:sp>
        <p:nvSpPr>
          <p:cNvPr id="8" name="Shape 6"/>
          <p:cNvSpPr/>
          <p:nvPr/>
        </p:nvSpPr>
        <p:spPr>
          <a:xfrm>
            <a:off x="5354003" y="2586871"/>
            <a:ext cx="3922157" cy="1362789"/>
          </a:xfrm>
          <a:prstGeom prst="roundRect">
            <a:avLst>
              <a:gd name="adj" fmla="val 10870"/>
            </a:avLst>
          </a:prstGeom>
          <a:solidFill>
            <a:srgbClr val="EDEDED"/>
          </a:solidFill>
          <a:ln/>
        </p:spPr>
      </p:sp>
      <p:sp>
        <p:nvSpPr>
          <p:cNvPr id="9" name="Text 7"/>
          <p:cNvSpPr/>
          <p:nvPr/>
        </p:nvSpPr>
        <p:spPr>
          <a:xfrm>
            <a:off x="5600819" y="2833688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Age</a:t>
            </a:r>
            <a:endParaRPr lang="en-US" sz="2209" dirty="0"/>
          </a:p>
        </p:txBody>
      </p:sp>
      <p:sp>
        <p:nvSpPr>
          <p:cNvPr id="10" name="Text 8"/>
          <p:cNvSpPr/>
          <p:nvPr/>
        </p:nvSpPr>
        <p:spPr>
          <a:xfrm>
            <a:off x="5600819" y="3332440"/>
            <a:ext cx="342852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6</a:t>
            </a:r>
            <a:endParaRPr lang="en-US" sz="1944" dirty="0"/>
          </a:p>
        </p:txBody>
      </p:sp>
      <p:sp>
        <p:nvSpPr>
          <p:cNvPr id="11" name="Shape 9"/>
          <p:cNvSpPr/>
          <p:nvPr/>
        </p:nvSpPr>
        <p:spPr>
          <a:xfrm>
            <a:off x="9522976" y="2586871"/>
            <a:ext cx="3922157" cy="1362789"/>
          </a:xfrm>
          <a:prstGeom prst="roundRect">
            <a:avLst>
              <a:gd name="adj" fmla="val 10870"/>
            </a:avLst>
          </a:prstGeom>
          <a:solidFill>
            <a:srgbClr val="EDEDED"/>
          </a:solidFill>
          <a:ln/>
        </p:spPr>
      </p:sp>
      <p:sp>
        <p:nvSpPr>
          <p:cNvPr id="12" name="Text 10"/>
          <p:cNvSpPr/>
          <p:nvPr/>
        </p:nvSpPr>
        <p:spPr>
          <a:xfrm>
            <a:off x="9769793" y="2833688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Religion/Caste</a:t>
            </a:r>
            <a:endParaRPr lang="en-US" sz="2209" dirty="0"/>
          </a:p>
        </p:txBody>
      </p:sp>
      <p:sp>
        <p:nvSpPr>
          <p:cNvPr id="13" name="Text 11"/>
          <p:cNvSpPr/>
          <p:nvPr/>
        </p:nvSpPr>
        <p:spPr>
          <a:xfrm>
            <a:off x="9769793" y="3332440"/>
            <a:ext cx="342852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Ahir</a:t>
            </a:r>
            <a:endParaRPr lang="en-US" sz="1944" dirty="0"/>
          </a:p>
        </p:txBody>
      </p:sp>
      <p:sp>
        <p:nvSpPr>
          <p:cNvPr id="14" name="Shape 12"/>
          <p:cNvSpPr/>
          <p:nvPr/>
        </p:nvSpPr>
        <p:spPr>
          <a:xfrm>
            <a:off x="1185029" y="4196477"/>
            <a:ext cx="3922157" cy="1733193"/>
          </a:xfrm>
          <a:prstGeom prst="roundRect">
            <a:avLst>
              <a:gd name="adj" fmla="val 8547"/>
            </a:avLst>
          </a:prstGeom>
          <a:solidFill>
            <a:srgbClr val="EDEDED"/>
          </a:solidFill>
          <a:ln/>
        </p:spPr>
      </p:sp>
      <p:sp>
        <p:nvSpPr>
          <p:cNvPr id="15" name="Text 13"/>
          <p:cNvSpPr/>
          <p:nvPr/>
        </p:nvSpPr>
        <p:spPr>
          <a:xfrm>
            <a:off x="1431846" y="4443293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Birthplace</a:t>
            </a:r>
            <a:endParaRPr lang="en-US" sz="2209" dirty="0"/>
          </a:p>
        </p:txBody>
      </p:sp>
      <p:sp>
        <p:nvSpPr>
          <p:cNvPr id="16" name="Text 14"/>
          <p:cNvSpPr/>
          <p:nvPr/>
        </p:nvSpPr>
        <p:spPr>
          <a:xfrm>
            <a:off x="1431846" y="4942046"/>
            <a:ext cx="3428524" cy="7408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British India, District: Gonakhpore, Village: Kochiha</a:t>
            </a:r>
            <a:endParaRPr lang="en-US" sz="1944" dirty="0"/>
          </a:p>
        </p:txBody>
      </p:sp>
      <p:sp>
        <p:nvSpPr>
          <p:cNvPr id="17" name="Shape 15"/>
          <p:cNvSpPr/>
          <p:nvPr/>
        </p:nvSpPr>
        <p:spPr>
          <a:xfrm>
            <a:off x="5354003" y="4196477"/>
            <a:ext cx="3922157" cy="1733193"/>
          </a:xfrm>
          <a:prstGeom prst="roundRect">
            <a:avLst>
              <a:gd name="adj" fmla="val 8547"/>
            </a:avLst>
          </a:prstGeom>
          <a:solidFill>
            <a:srgbClr val="EDEDED"/>
          </a:solidFill>
          <a:ln/>
        </p:spPr>
      </p:sp>
      <p:sp>
        <p:nvSpPr>
          <p:cNvPr id="18" name="Text 16"/>
          <p:cNvSpPr/>
          <p:nvPr/>
        </p:nvSpPr>
        <p:spPr>
          <a:xfrm>
            <a:off x="5600819" y="4443293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Contract Start Date</a:t>
            </a:r>
            <a:endParaRPr lang="en-US" sz="2209" dirty="0"/>
          </a:p>
        </p:txBody>
      </p:sp>
      <p:sp>
        <p:nvSpPr>
          <p:cNvPr id="19" name="Text 17"/>
          <p:cNvSpPr/>
          <p:nvPr/>
        </p:nvSpPr>
        <p:spPr>
          <a:xfrm>
            <a:off x="5600819" y="4942046"/>
            <a:ext cx="342852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7-1-1914</a:t>
            </a:r>
            <a:endParaRPr lang="en-US" sz="1944" dirty="0"/>
          </a:p>
        </p:txBody>
      </p:sp>
      <p:sp>
        <p:nvSpPr>
          <p:cNvPr id="20" name="Shape 18"/>
          <p:cNvSpPr/>
          <p:nvPr/>
        </p:nvSpPr>
        <p:spPr>
          <a:xfrm>
            <a:off x="9522976" y="4196477"/>
            <a:ext cx="3922157" cy="1733193"/>
          </a:xfrm>
          <a:prstGeom prst="roundRect">
            <a:avLst>
              <a:gd name="adj" fmla="val 8547"/>
            </a:avLst>
          </a:prstGeom>
          <a:solidFill>
            <a:srgbClr val="EDEDED"/>
          </a:solidFill>
          <a:ln/>
        </p:spPr>
      </p:sp>
      <p:sp>
        <p:nvSpPr>
          <p:cNvPr id="21" name="Text 19"/>
          <p:cNvSpPr/>
          <p:nvPr/>
        </p:nvSpPr>
        <p:spPr>
          <a:xfrm>
            <a:off x="9769793" y="4443293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Contract End Date</a:t>
            </a:r>
            <a:endParaRPr lang="en-US" sz="2209" dirty="0"/>
          </a:p>
        </p:txBody>
      </p:sp>
      <p:sp>
        <p:nvSpPr>
          <p:cNvPr id="22" name="Text 20"/>
          <p:cNvSpPr/>
          <p:nvPr/>
        </p:nvSpPr>
        <p:spPr>
          <a:xfrm>
            <a:off x="9769793" y="4942046"/>
            <a:ext cx="3428524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7-1-1919</a:t>
            </a:r>
            <a:endParaRPr lang="en-US" sz="1944" dirty="0"/>
          </a:p>
        </p:txBody>
      </p:sp>
      <p:sp>
        <p:nvSpPr>
          <p:cNvPr id="23" name="Shape 21"/>
          <p:cNvSpPr/>
          <p:nvPr/>
        </p:nvSpPr>
        <p:spPr>
          <a:xfrm>
            <a:off x="1185029" y="6176486"/>
            <a:ext cx="12260223" cy="1362789"/>
          </a:xfrm>
          <a:prstGeom prst="roundRect">
            <a:avLst>
              <a:gd name="adj" fmla="val 10870"/>
            </a:avLst>
          </a:prstGeom>
          <a:solidFill>
            <a:srgbClr val="EDEDED"/>
          </a:solidFill>
          <a:ln/>
        </p:spPr>
      </p:sp>
      <p:sp>
        <p:nvSpPr>
          <p:cNvPr id="24" name="Text 22"/>
          <p:cNvSpPr/>
          <p:nvPr/>
        </p:nvSpPr>
        <p:spPr>
          <a:xfrm>
            <a:off x="1431846" y="6423303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Memo</a:t>
            </a:r>
            <a:endParaRPr lang="en-US" sz="2209" dirty="0"/>
          </a:p>
        </p:txBody>
      </p:sp>
      <p:sp>
        <p:nvSpPr>
          <p:cNvPr id="25" name="Text 23"/>
          <p:cNvSpPr/>
          <p:nvPr/>
        </p:nvSpPr>
        <p:spPr>
          <a:xfrm>
            <a:off x="1431846" y="6922056"/>
            <a:ext cx="11766590" cy="370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Passed away on April 10 at Margarethenburg</a:t>
            </a:r>
            <a:endParaRPr lang="en-US" sz="194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185029" y="2119670"/>
            <a:ext cx="9500354" cy="701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23"/>
              </a:lnSpc>
              <a:buNone/>
            </a:pPr>
            <a:r>
              <a:rPr lang="en-US" sz="4418" b="1" spc="-44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Caretakers - Ramrooch and Akali</a:t>
            </a:r>
            <a:endParaRPr lang="en-US" sz="4418" dirty="0"/>
          </a:p>
        </p:txBody>
      </p:sp>
      <p:sp>
        <p:nvSpPr>
          <p:cNvPr id="5" name="Text 3"/>
          <p:cNvSpPr/>
          <p:nvPr/>
        </p:nvSpPr>
        <p:spPr>
          <a:xfrm>
            <a:off x="1185029" y="3438168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Ramrooch</a:t>
            </a:r>
            <a:endParaRPr lang="en-US" sz="2209" dirty="0"/>
          </a:p>
        </p:txBody>
      </p:sp>
      <p:sp>
        <p:nvSpPr>
          <p:cNvPr id="6" name="Text 4"/>
          <p:cNvSpPr/>
          <p:nvPr/>
        </p:nvSpPr>
        <p:spPr>
          <a:xfrm>
            <a:off x="1185029" y="4035623"/>
            <a:ext cx="5828943" cy="18520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Contract Number: GG/123, Age: 35, Religion/Caste: Moorai, Birthplace: British India, District: Shahabad, Village: Ratanpura, Contract Dates: 14-12-1904 to 14-12-1909, Memo: Married Akali, caretaker of Saroan and Bhujawan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7623810" y="3438168"/>
            <a:ext cx="2805470" cy="35063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61"/>
              </a:lnSpc>
              <a:buNone/>
            </a:pPr>
            <a:r>
              <a:rPr lang="en-US" sz="2209" b="1" spc="-22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Akali</a:t>
            </a:r>
            <a:endParaRPr lang="en-US" sz="2209" dirty="0"/>
          </a:p>
        </p:txBody>
      </p:sp>
      <p:sp>
        <p:nvSpPr>
          <p:cNvPr id="8" name="Text 6"/>
          <p:cNvSpPr/>
          <p:nvPr/>
        </p:nvSpPr>
        <p:spPr>
          <a:xfrm>
            <a:off x="7623810" y="4035623"/>
            <a:ext cx="5828943" cy="18520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16"/>
              </a:lnSpc>
              <a:buNone/>
            </a:pPr>
            <a:r>
              <a:rPr lang="en-US" sz="1944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Contract Number: GG/124, Age: 24, Religion/Caste: Moorai, Birthplace: British India, District: Shahabad, Village: Ratanpur, Contract Dates: 14-12-1904 to 14-12-1909, Memo: Married Ramrooch, caretaker of Saroan and Bhujawan</a:t>
            </a:r>
            <a:endParaRPr lang="en-US" sz="194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736652" y="507444"/>
            <a:ext cx="7634645" cy="5238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125"/>
              </a:lnSpc>
              <a:buNone/>
            </a:pPr>
            <a:r>
              <a:rPr lang="en-US" sz="3300" b="1" spc="-33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 Representation - Family Tree</a:t>
            </a:r>
            <a:endParaRPr lang="en-US" sz="33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36652" y="1400056"/>
            <a:ext cx="9156978" cy="523029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736652" y="6906935"/>
            <a:ext cx="2095381" cy="2619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062"/>
              </a:lnSpc>
              <a:buNone/>
            </a:pPr>
            <a:r>
              <a:rPr lang="en-US" sz="1650" b="1" spc="-16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Family Tree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2736652" y="7445454"/>
            <a:ext cx="9156978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8"/>
              </a:lnSpc>
              <a:buNone/>
            </a:pPr>
            <a:r>
              <a:rPr lang="en-US" sz="1452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visual representation of the family lineage and connections.</a:t>
            </a:r>
            <a:endParaRPr lang="en-US" sz="1452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424749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3024068" y="475178"/>
            <a:ext cx="8582144" cy="9817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866"/>
              </a:lnSpc>
              <a:buNone/>
            </a:pPr>
            <a:r>
              <a:rPr lang="en-US" sz="3093" b="1" spc="-31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 Representation - Geographic Details</a:t>
            </a:r>
            <a:endParaRPr lang="en-US" sz="3093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4068" y="1802606"/>
            <a:ext cx="8582144" cy="586454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024068" y="7926348"/>
            <a:ext cx="1963817" cy="2453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33"/>
              </a:lnSpc>
              <a:buNone/>
            </a:pPr>
            <a:r>
              <a:rPr lang="en-US" sz="1546" b="1" spc="-15" kern="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Geographic Details</a:t>
            </a:r>
            <a:endParaRPr lang="en-US" sz="1546" dirty="0"/>
          </a:p>
        </p:txBody>
      </p:sp>
      <p:sp>
        <p:nvSpPr>
          <p:cNvPr id="7" name="Text 4"/>
          <p:cNvSpPr/>
          <p:nvPr/>
        </p:nvSpPr>
        <p:spPr>
          <a:xfrm>
            <a:off x="3024068" y="8430935"/>
            <a:ext cx="8582144" cy="5186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041"/>
              </a:lnSpc>
              <a:buNone/>
            </a:pPr>
            <a:r>
              <a:rPr lang="en-US" sz="136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visual representation of the geographic details, including the distance from Gorakhpur village to the police station in Padrauna.</a:t>
            </a:r>
            <a:endParaRPr lang="en-US" sz="136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